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Eczar Bold" panose="020B0604020202020204" charset="0"/>
      <p:regular r:id="rId14"/>
    </p:embeddedFont>
    <p:embeddedFont>
      <p:font typeface="Open Sans Bold" panose="020B0604020202020204" charset="0"/>
      <p:regular r:id="rId15"/>
    </p:embeddedFont>
    <p:embeddedFont>
      <p:font typeface="Railey" panose="020B0604020202020204" charset="0"/>
      <p:regular r:id="rId16"/>
    </p:embeddedFont>
    <p:embeddedFont>
      <p:font typeface="TT Chocolates" panose="020B0604020202020204" charset="0"/>
      <p:regular r:id="rId17"/>
    </p:embeddedFont>
    <p:embeddedFont>
      <p:font typeface="TT Chocolates Bold" panose="020B0604020202020204" charset="0"/>
      <p:regular r:id="rId18"/>
    </p:embeddedFont>
    <p:embeddedFont>
      <p:font typeface="TT Chocolates Ultra-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76152" y="-960351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27010" y="7148252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948035" y="1028700"/>
            <a:ext cx="6056638" cy="32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95"/>
              </a:lnSpc>
            </a:pPr>
            <a:r>
              <a:rPr lang="en-US" sz="2199">
                <a:solidFill>
                  <a:srgbClr val="303238"/>
                </a:solidFill>
                <a:latin typeface="TT Chocolates Bold"/>
              </a:rPr>
              <a:t>UNIVERSITY OF BASRAH / COLLEGE OF SCIENCE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23843" y="3205060"/>
            <a:ext cx="8972201" cy="327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0"/>
              </a:lnSpc>
            </a:pPr>
            <a:r>
              <a:rPr lang="en-US" sz="2400">
                <a:solidFill>
                  <a:srgbClr val="0E0340"/>
                </a:solidFill>
                <a:latin typeface="TT Chocolates Ultra-Bold"/>
              </a:rPr>
              <a:t>LECTURE  4</a:t>
            </a:r>
            <a:endParaRPr lang="en-US" sz="2400" dirty="0">
              <a:solidFill>
                <a:srgbClr val="0E0340"/>
              </a:solidFill>
              <a:latin typeface="TT Chocolates Ultra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432250" y="4707828"/>
            <a:ext cx="10170137" cy="2107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3"/>
              </a:lnSpc>
            </a:pPr>
            <a:r>
              <a:rPr lang="en-US" sz="4522" dirty="0">
                <a:solidFill>
                  <a:srgbClr val="000000"/>
                </a:solidFill>
                <a:latin typeface="Eczar Bold"/>
              </a:rPr>
              <a:t>BACTERIAL  CLASSIFICATION</a:t>
            </a:r>
            <a:endParaRPr lang="en-US" sz="4522" dirty="0">
              <a:solidFill>
                <a:srgbClr val="273384"/>
              </a:solidFill>
              <a:latin typeface="Eczar Bold"/>
            </a:endParaRPr>
          </a:p>
          <a:p>
            <a:pPr>
              <a:lnSpc>
                <a:spcPts val="12542"/>
              </a:lnSpc>
            </a:pPr>
            <a:endParaRPr lang="en-US" sz="4522" dirty="0">
              <a:solidFill>
                <a:srgbClr val="273384"/>
              </a:solidFill>
              <a:latin typeface="Eczar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798031" y="6996501"/>
            <a:ext cx="7705737" cy="920082"/>
            <a:chOff x="0" y="0"/>
            <a:chExt cx="2168051" cy="2588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68051" cy="258870"/>
            </a:xfrm>
            <a:custGeom>
              <a:avLst/>
              <a:gdLst/>
              <a:ahLst/>
              <a:cxnLst/>
              <a:rect l="l" t="t" r="r" b="b"/>
              <a:pathLst>
                <a:path w="2168051" h="258870">
                  <a:moveTo>
                    <a:pt x="0" y="0"/>
                  </a:moveTo>
                  <a:lnTo>
                    <a:pt x="2168051" y="0"/>
                  </a:lnTo>
                  <a:lnTo>
                    <a:pt x="2168051" y="258870"/>
                  </a:lnTo>
                  <a:lnTo>
                    <a:pt x="0" y="258870"/>
                  </a:lnTo>
                  <a:close/>
                </a:path>
              </a:pathLst>
            </a:custGeom>
            <a:solidFill>
              <a:srgbClr val="F8F5FF"/>
            </a:solidFill>
            <a:ln w="9525" cap="sq">
              <a:solidFill>
                <a:srgbClr val="231076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168051" cy="277920"/>
            </a:xfrm>
            <a:prstGeom prst="rect">
              <a:avLst/>
            </a:prstGeom>
          </p:spPr>
          <p:txBody>
            <a:bodyPr lIns="34560" tIns="34560" rIns="34560" bIns="34560" rtlCol="0" anchor="ctr"/>
            <a:lstStyle/>
            <a:p>
              <a:pPr algn="ctr">
                <a:lnSpc>
                  <a:spcPts val="1161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123485" y="7229712"/>
            <a:ext cx="7380283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6"/>
              </a:lnSpc>
            </a:pPr>
            <a:r>
              <a:rPr lang="en-US" sz="2872">
                <a:solidFill>
                  <a:srgbClr val="0E0340"/>
                </a:solidFill>
                <a:latin typeface="TT Chocolates"/>
              </a:rPr>
              <a:t>Department of Pathological Analyses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123485" y="8466578"/>
            <a:ext cx="6358478" cy="999286"/>
            <a:chOff x="0" y="0"/>
            <a:chExt cx="1674661" cy="2631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74661" cy="263186"/>
            </a:xfrm>
            <a:custGeom>
              <a:avLst/>
              <a:gdLst/>
              <a:ahLst/>
              <a:cxnLst/>
              <a:rect l="l" t="t" r="r" b="b"/>
              <a:pathLst>
                <a:path w="1674661" h="263186">
                  <a:moveTo>
                    <a:pt x="0" y="0"/>
                  </a:moveTo>
                  <a:lnTo>
                    <a:pt x="1674661" y="0"/>
                  </a:lnTo>
                  <a:lnTo>
                    <a:pt x="1674661" y="263186"/>
                  </a:lnTo>
                  <a:lnTo>
                    <a:pt x="0" y="263186"/>
                  </a:lnTo>
                  <a:close/>
                </a:path>
              </a:pathLst>
            </a:custGeom>
            <a:solidFill>
              <a:srgbClr val="FBFBF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674661" cy="263186"/>
            </a:xfrm>
            <a:prstGeom prst="rect">
              <a:avLst/>
            </a:prstGeom>
          </p:spPr>
          <p:txBody>
            <a:bodyPr lIns="165100" tIns="165100" rIns="165100" bIns="165100" rtlCol="0" anchor="ctr"/>
            <a:lstStyle/>
            <a:p>
              <a:pPr algn="ctr">
                <a:lnSpc>
                  <a:spcPts val="2595"/>
                </a:lnSpc>
              </a:pPr>
              <a:r>
                <a:rPr lang="en-US" sz="2199">
                  <a:solidFill>
                    <a:srgbClr val="000000"/>
                  </a:solidFill>
                  <a:latin typeface="TT Chocolates Bold"/>
                </a:rPr>
                <a:t>Presented by Prof.Dr. Saad S. Mahdi Al-amara</a:t>
              </a:r>
              <a:r>
                <a:rPr lang="en-US" sz="2199">
                  <a:solidFill>
                    <a:srgbClr val="FFFFFF"/>
                  </a:solidFill>
                  <a:latin typeface="TT Chocolates Bold"/>
                </a:rPr>
                <a:t>di Al-Amara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76152" y="-960351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274390" y="7516702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7" y="0"/>
                </a:lnTo>
                <a:lnTo>
                  <a:pt x="4766297" y="4635223"/>
                </a:lnTo>
                <a:lnTo>
                  <a:pt x="0" y="463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43000" y="313714"/>
            <a:ext cx="14477424" cy="7784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3131"/>
                </a:solidFill>
                <a:latin typeface="Open Sans Bold"/>
              </a:rPr>
              <a:t>Phylum Proteobacteria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Significant groups and genera include:</a:t>
            </a: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000000"/>
              </a:solidFill>
              <a:latin typeface="Open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The family Enterobacteriaceae, the “Gram-negative enteric bacteria,” which includes genera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Escherichia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Proteus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Enterobacter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Klebsiella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Salmonella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Shigella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Serratia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and others</a:t>
            </a: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000000"/>
              </a:solidFill>
              <a:latin typeface="Open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The family Pseudomonadaceae, which includes genus Pseudomonas and related genera</a:t>
            </a: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000000"/>
              </a:solidFill>
              <a:latin typeface="Open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Other medically important Proteobacteria include genera </a:t>
            </a:r>
            <a:r>
              <a:rPr lang="en-US" sz="3200" i="1" dirty="0" err="1">
                <a:solidFill>
                  <a:srgbClr val="000000"/>
                </a:solidFill>
                <a:latin typeface="Open Sans Bold"/>
              </a:rPr>
              <a:t>Haemophilus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Vibrio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Open Sans Bold"/>
              </a:rPr>
              <a:t>Camphylobacter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Helicobacter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Open Sans Bold"/>
              </a:rPr>
              <a:t>Rickessia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Brucella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76152" y="-960351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235769" y="7528970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7" y="0"/>
                </a:lnTo>
                <a:lnTo>
                  <a:pt x="4766297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43000" y="637950"/>
            <a:ext cx="15464870" cy="7643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FF3131"/>
                </a:solidFill>
                <a:latin typeface="Open Sans Bold"/>
              </a:rPr>
              <a:t>Phylum Firmicutes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3131"/>
              </a:solidFill>
              <a:latin typeface="Open Sans Bold"/>
            </a:endParaRPr>
          </a:p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“Low G + C gram-positive” bacteria </a:t>
            </a:r>
          </a:p>
          <a:p>
            <a:pPr algn="just">
              <a:lnSpc>
                <a:spcPts val="2800"/>
              </a:lnSpc>
            </a:pPr>
            <a:endParaRPr lang="en-US" sz="3200" dirty="0">
              <a:solidFill>
                <a:srgbClr val="000000"/>
              </a:solidFill>
              <a:latin typeface="Open Sans Bold"/>
            </a:endParaRPr>
          </a:p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Divided into 3 classes</a:t>
            </a:r>
          </a:p>
          <a:p>
            <a:pPr algn="just">
              <a:lnSpc>
                <a:spcPts val="2660"/>
              </a:lnSpc>
            </a:pPr>
            <a:endParaRPr lang="en-US" sz="3200" dirty="0">
              <a:solidFill>
                <a:srgbClr val="000000"/>
              </a:solidFill>
              <a:latin typeface="Open Sans Bold"/>
            </a:endParaRPr>
          </a:p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ClassI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–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Clostridia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; includes genera Clostridium and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Desulfotomaculatum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and others</a:t>
            </a:r>
          </a:p>
          <a:p>
            <a:pPr algn="just">
              <a:lnSpc>
                <a:spcPts val="2380"/>
              </a:lnSpc>
            </a:pPr>
            <a:endParaRPr lang="en-US" sz="3200" dirty="0">
              <a:solidFill>
                <a:srgbClr val="000000"/>
              </a:solidFill>
              <a:latin typeface="Open Sans Bold"/>
            </a:endParaRPr>
          </a:p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Class II –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Mollicutes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; bacteria in this class cannot make peptidoglycan and lack cell walls; includes genera Mycoplasma,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Ureaplasma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and other</a:t>
            </a:r>
          </a:p>
          <a:p>
            <a:pPr algn="just">
              <a:lnSpc>
                <a:spcPts val="2520"/>
              </a:lnSpc>
            </a:pPr>
            <a:endParaRPr lang="en-US" sz="3200" dirty="0">
              <a:solidFill>
                <a:srgbClr val="000000"/>
              </a:solidFill>
              <a:latin typeface="Open Sans Bold"/>
            </a:endParaRPr>
          </a:p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Class III – Bacilli; includes genera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Bacillus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Lactobacillus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Streptococcus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Lactococcus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Open Sans Bold"/>
              </a:rPr>
              <a:t>Geobacillus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Enterococcus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Listeria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Staphylococcus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and others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76152" y="-960351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235769" y="7528970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7" y="0"/>
                </a:lnTo>
                <a:lnTo>
                  <a:pt x="4766297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66799" y="1156677"/>
            <a:ext cx="15455601" cy="5732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FF3131"/>
                </a:solidFill>
                <a:latin typeface="Open Sans Bold"/>
              </a:rPr>
              <a:t>Phylum Actinobacteria</a:t>
            </a: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FF3131"/>
              </a:solidFill>
              <a:latin typeface="Open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“High G + C Gram-positive” bacteria</a:t>
            </a: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000000"/>
              </a:solidFill>
              <a:latin typeface="Open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Includes genera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Actinomyces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Streptomyces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Corynebacterium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Micrococcus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Mycobacterium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Propionibacterium</a:t>
            </a: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000000"/>
              </a:solidFill>
              <a:latin typeface="Open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Phylum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Chlamidiae</a:t>
            </a:r>
            <a:endParaRPr lang="en-US" sz="32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000000"/>
              </a:solidFill>
              <a:latin typeface="Open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Small phylum containing the genus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Chlamydia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76152" y="-960351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235769" y="7528970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7" y="0"/>
                </a:lnTo>
                <a:lnTo>
                  <a:pt x="4766297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4400" y="971550"/>
            <a:ext cx="15781898" cy="4924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3131"/>
                </a:solidFill>
                <a:latin typeface="Open Sans Bold"/>
              </a:rPr>
              <a:t>Phylum Spirochaetes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endParaRPr lang="en-US" sz="3200" dirty="0">
              <a:solidFill>
                <a:srgbClr val="FF3131"/>
              </a:solidFill>
              <a:latin typeface="Open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The spirochaetes</a:t>
            </a:r>
          </a:p>
          <a:p>
            <a:pPr>
              <a:lnSpc>
                <a:spcPts val="2660"/>
              </a:lnSpc>
            </a:pPr>
            <a:endParaRPr lang="en-US" sz="3200" dirty="0">
              <a:solidFill>
                <a:srgbClr val="000000"/>
              </a:solidFill>
              <a:latin typeface="Open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Characterized by flexible, helical cells with a modified outer membrane (the outer sheath) and modified flagella (axial filaments) located within the outer sheath</a:t>
            </a:r>
          </a:p>
          <a:p>
            <a:pPr>
              <a:lnSpc>
                <a:spcPts val="1680"/>
              </a:lnSpc>
            </a:pPr>
            <a:endParaRPr lang="en-US" sz="3200" dirty="0">
              <a:solidFill>
                <a:srgbClr val="000000"/>
              </a:solidFill>
              <a:latin typeface="Open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Important pathogenic genera include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Treponema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Borrelia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and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Leptospira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30528" y="6388510"/>
            <a:ext cx="15414092" cy="226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3131"/>
                </a:solidFill>
                <a:latin typeface="Open Sans Bold"/>
              </a:rPr>
              <a:t>Phylum Bacteroidetes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3131"/>
              </a:solidFill>
              <a:latin typeface="Open Sans Bold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Includes genera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Bacteroides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Flavobacterium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Open Sans Bold"/>
              </a:rPr>
              <a:t>Flexibacter</a:t>
            </a:r>
            <a:r>
              <a:rPr lang="en-US" sz="3200" i="1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and </a:t>
            </a:r>
            <a:r>
              <a:rPr lang="en-US" sz="3200" i="1" dirty="0" err="1">
                <a:solidFill>
                  <a:srgbClr val="000000"/>
                </a:solidFill>
                <a:latin typeface="Open Sans Bold"/>
              </a:rPr>
              <a:t>Cytophyga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; </a:t>
            </a:r>
            <a:r>
              <a:rPr lang="en-US" sz="3200" i="1" dirty="0" err="1">
                <a:solidFill>
                  <a:srgbClr val="000000"/>
                </a:solidFill>
                <a:latin typeface="Open Sans Bold"/>
              </a:rPr>
              <a:t>Flexibacter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and </a:t>
            </a:r>
            <a:r>
              <a:rPr lang="en-US" sz="3200" i="1" dirty="0" err="1">
                <a:solidFill>
                  <a:srgbClr val="000000"/>
                </a:solidFill>
                <a:latin typeface="Open Sans Bold"/>
              </a:rPr>
              <a:t>Cytophyga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are motile by means of “gliding motility”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5534" y="164619"/>
            <a:ext cx="16007901" cy="9368243"/>
          </a:xfrm>
          <a:custGeom>
            <a:avLst/>
            <a:gdLst/>
            <a:ahLst/>
            <a:cxnLst/>
            <a:rect l="l" t="t" r="r" b="b"/>
            <a:pathLst>
              <a:path w="16007901" h="9368243">
                <a:moveTo>
                  <a:pt x="0" y="0"/>
                </a:moveTo>
                <a:lnTo>
                  <a:pt x="16007901" y="0"/>
                </a:lnTo>
                <a:lnTo>
                  <a:pt x="16007901" y="9368243"/>
                </a:lnTo>
                <a:lnTo>
                  <a:pt x="0" y="93682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9" t="-13823" r="-6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78300" y="9532862"/>
            <a:ext cx="11807164" cy="705384"/>
          </a:xfrm>
          <a:custGeom>
            <a:avLst/>
            <a:gdLst/>
            <a:ahLst/>
            <a:cxnLst/>
            <a:rect l="l" t="t" r="r" b="b"/>
            <a:pathLst>
              <a:path w="11807164" h="705384">
                <a:moveTo>
                  <a:pt x="0" y="0"/>
                </a:moveTo>
                <a:lnTo>
                  <a:pt x="11807164" y="0"/>
                </a:lnTo>
                <a:lnTo>
                  <a:pt x="11807164" y="705384"/>
                </a:lnTo>
                <a:lnTo>
                  <a:pt x="0" y="7053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70" b="-3470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405" y="0"/>
            <a:ext cx="16763191" cy="10287000"/>
          </a:xfrm>
          <a:custGeom>
            <a:avLst/>
            <a:gdLst/>
            <a:ahLst/>
            <a:cxnLst/>
            <a:rect l="l" t="t" r="r" b="b"/>
            <a:pathLst>
              <a:path w="16763191" h="10287000">
                <a:moveTo>
                  <a:pt x="0" y="0"/>
                </a:moveTo>
                <a:lnTo>
                  <a:pt x="16763190" y="0"/>
                </a:lnTo>
                <a:lnTo>
                  <a:pt x="167631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8" t="-3008" r="-358" b="-26029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544954" y="-3570980"/>
            <a:ext cx="7622667" cy="8229600"/>
          </a:xfrm>
          <a:custGeom>
            <a:avLst/>
            <a:gdLst/>
            <a:ahLst/>
            <a:cxnLst/>
            <a:rect l="l" t="t" r="r" b="b"/>
            <a:pathLst>
              <a:path w="7622667" h="8229600">
                <a:moveTo>
                  <a:pt x="0" y="0"/>
                </a:moveTo>
                <a:lnTo>
                  <a:pt x="7622667" y="0"/>
                </a:lnTo>
                <a:lnTo>
                  <a:pt x="76226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273859" y="3142066"/>
            <a:ext cx="4028282" cy="8229600"/>
          </a:xfrm>
          <a:custGeom>
            <a:avLst/>
            <a:gdLst/>
            <a:ahLst/>
            <a:cxnLst/>
            <a:rect l="l" t="t" r="r" b="b"/>
            <a:pathLst>
              <a:path w="4028282" h="8229600">
                <a:moveTo>
                  <a:pt x="0" y="0"/>
                </a:moveTo>
                <a:lnTo>
                  <a:pt x="4028282" y="0"/>
                </a:lnTo>
                <a:lnTo>
                  <a:pt x="40282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069903" y="2736850"/>
            <a:ext cx="6148195" cy="519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0"/>
              </a:lnSpc>
            </a:pPr>
            <a:r>
              <a:rPr lang="en-US" sz="20000">
                <a:solidFill>
                  <a:srgbClr val="303238"/>
                </a:solidFill>
                <a:latin typeface="Railey"/>
              </a:rPr>
              <a:t>Thank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</TotalTime>
  <Words>267</Words>
  <Application>Microsoft Office PowerPoint</Application>
  <PresentationFormat>Custom</PresentationFormat>
  <Paragraphs>45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Eczar Bold</vt:lpstr>
      <vt:lpstr>Arial</vt:lpstr>
      <vt:lpstr>Open Sans Bold</vt:lpstr>
      <vt:lpstr>Railey</vt:lpstr>
      <vt:lpstr>TT Chocolates</vt:lpstr>
      <vt:lpstr>Calibri</vt:lpstr>
      <vt:lpstr>TT Chocolates Bold</vt:lpstr>
      <vt:lpstr>TT Chocolates Ultra-Bold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</dc:title>
  <cp:lastModifiedBy>saadmahdi saadmahdi</cp:lastModifiedBy>
  <cp:revision>5</cp:revision>
  <dcterms:created xsi:type="dcterms:W3CDTF">2006-08-16T00:00:00Z</dcterms:created>
  <dcterms:modified xsi:type="dcterms:W3CDTF">2024-03-20T23:36:44Z</dcterms:modified>
  <dc:identifier>DAF2EVraI-8</dc:identifier>
</cp:coreProperties>
</file>